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95" r:id="rId3"/>
    <p:sldId id="310" r:id="rId4"/>
    <p:sldId id="311" r:id="rId5"/>
    <p:sldId id="257" r:id="rId6"/>
    <p:sldId id="297" r:id="rId7"/>
    <p:sldId id="299" r:id="rId8"/>
    <p:sldId id="300" r:id="rId9"/>
    <p:sldId id="302" r:id="rId10"/>
    <p:sldId id="301" r:id="rId11"/>
    <p:sldId id="259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78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1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2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0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95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89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0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718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82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78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40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5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82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1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ThapaX/web-social-media-analytics-twitter-faceboo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39587" y="677631"/>
            <a:ext cx="6305959" cy="167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WEB SOCIAL MEDIA ANALYTICS &amp; VISUALIZATION</a:t>
            </a:r>
            <a:endParaRPr sz="3500" b="1" dirty="0"/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5061A39C-2E42-9B82-F42E-3FBBFA797ACC}"/>
              </a:ext>
            </a:extLst>
          </p:cNvPr>
          <p:cNvSpPr txBox="1">
            <a:spLocks/>
          </p:cNvSpPr>
          <p:nvPr/>
        </p:nvSpPr>
        <p:spPr>
          <a:xfrm>
            <a:off x="739587" y="2786583"/>
            <a:ext cx="3455895" cy="527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b="1" dirty="0">
                <a:solidFill>
                  <a:schemeClr val="bg1"/>
                </a:solidFill>
              </a:rPr>
              <a:t>CMP7202</a:t>
            </a:r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797472EC-EA67-3D5C-2B45-47C0AF7FC5A9}"/>
              </a:ext>
            </a:extLst>
          </p:cNvPr>
          <p:cNvSpPr txBox="1">
            <a:spLocks/>
          </p:cNvSpPr>
          <p:nvPr/>
        </p:nvSpPr>
        <p:spPr>
          <a:xfrm>
            <a:off x="739587" y="3562026"/>
            <a:ext cx="4007225" cy="90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b="1" dirty="0"/>
              <a:t>Dinesh Thapa - 23206188</a:t>
            </a:r>
          </a:p>
          <a:p>
            <a:r>
              <a:rPr lang="en-US" sz="2500" b="1" dirty="0"/>
              <a:t>MSc. Big Data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08FED-0661-0342-7F19-DF3B7661D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" t="37386" r="7876" b="29966"/>
          <a:stretch/>
        </p:blipFill>
        <p:spPr>
          <a:xfrm>
            <a:off x="5239870" y="3562026"/>
            <a:ext cx="3236260" cy="942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54A2D-30AF-D948-3441-94C5F98B0BC5}"/>
              </a:ext>
            </a:extLst>
          </p:cNvPr>
          <p:cNvSpPr txBox="1"/>
          <p:nvPr/>
        </p:nvSpPr>
        <p:spPr>
          <a:xfrm>
            <a:off x="5221941" y="4465869"/>
            <a:ext cx="3272118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COMPUTING ENGINEERING AND THE BUILT ENVIRONMENT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Top 3 Devices Used for #covid19 post in the US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B1A6-59EF-3DA8-A9FD-4A5E6610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0" y="833146"/>
            <a:ext cx="4530037" cy="3922058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5870993" y="1114362"/>
            <a:ext cx="2775466" cy="1382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Web App: 36.2%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Android: 25.5%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iPhone: 25.8%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Other: 12.6%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B6E76E59-C210-323F-241D-ED81D8CE5B66}"/>
              </a:ext>
            </a:extLst>
          </p:cNvPr>
          <p:cNvSpPr txBox="1"/>
          <p:nvPr/>
        </p:nvSpPr>
        <p:spPr>
          <a:xfrm>
            <a:off x="5870993" y="2803138"/>
            <a:ext cx="2775466" cy="883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information provides insights into the variety of devices or platforms used by users to engage in discussions related to COVID-19 on Twitter in the US.</a:t>
            </a:r>
          </a:p>
        </p:txBody>
      </p:sp>
    </p:spTree>
    <p:extLst>
      <p:ext uri="{BB962C8B-B14F-4D97-AF65-F5344CB8AC3E}">
        <p14:creationId xmlns:p14="http://schemas.microsoft.com/office/powerpoint/2010/main" val="325886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1013012"/>
            <a:ext cx="7772400" cy="227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</a:rPr>
              <a:t>Facebook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Graph Network Analysis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(Social circles)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03A610-E43F-9368-B7F0-04D4DFD9C0E4}"/>
              </a:ext>
            </a:extLst>
          </p:cNvPr>
          <p:cNvSpPr/>
          <p:nvPr/>
        </p:nvSpPr>
        <p:spPr>
          <a:xfrm>
            <a:off x="4194235" y="309281"/>
            <a:ext cx="755277" cy="7552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C8081-5ABD-7BB1-360D-DEBF3F1B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4236" y="309282"/>
            <a:ext cx="755277" cy="755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Graph Visualization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D993-72CC-C025-B1F7-5D3AD0191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6" t="8700" r="8554" b="8747"/>
          <a:stretch/>
        </p:blipFill>
        <p:spPr>
          <a:xfrm>
            <a:off x="114725" y="783839"/>
            <a:ext cx="6499412" cy="3913094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253772" y="675092"/>
            <a:ext cx="2501153" cy="11133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Nodes: 4039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Edges: 88234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degree of a node: 43.6910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111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Distribution of shortest path length in G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253772" y="675092"/>
            <a:ext cx="2501153" cy="11133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their frequency of occurrence as a percentage of the total valid path lengths.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9FF3D-BA44-774C-5B69-0D2F06A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0" y="1008528"/>
            <a:ext cx="5797736" cy="34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Users with the highest degree centrality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E0131-4DBD-9CF7-245E-BED308B6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2" t="9983" r="8529" b="10257"/>
          <a:stretch/>
        </p:blipFill>
        <p:spPr>
          <a:xfrm>
            <a:off x="-1" y="681318"/>
            <a:ext cx="7431891" cy="3863788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593541" y="820270"/>
            <a:ext cx="2094149" cy="600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Connectors between different parts of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3896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The closeness centralities are distributed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9C888-53E0-BDF7-5F54-773E1C625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3" t="8389" r="8579" b="8616"/>
          <a:stretch/>
        </p:blipFill>
        <p:spPr>
          <a:xfrm>
            <a:off x="89646" y="653810"/>
            <a:ext cx="7687235" cy="4158593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593541" y="820269"/>
            <a:ext cx="2094149" cy="721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quickly or easily a node can reach all other nodes in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6384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The closeness centralities are distributed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40A67-BA9B-DE9C-9882-755BD2A6F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0" t="9300" r="9167" b="9437"/>
          <a:stretch/>
        </p:blipFill>
        <p:spPr>
          <a:xfrm>
            <a:off x="0" y="602877"/>
            <a:ext cx="7933765" cy="4240214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613351" y="602877"/>
            <a:ext cx="2094149" cy="11205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important each node is in the network based on its connections to other important nodes. quickly or easily a node can reach all other nodes in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613351" y="3576343"/>
            <a:ext cx="2094149" cy="96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Nodes with higher eigenvector centralities are connected to other well-connected nodes, making them more influential.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7943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26718" y="97256"/>
            <a:ext cx="8528207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Community Detection: Semi-synchronous label propagation method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87E42-518C-324C-B5CF-47D23FA1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9" t="8890" r="8629" b="8681"/>
          <a:stretch/>
        </p:blipFill>
        <p:spPr>
          <a:xfrm>
            <a:off x="0" y="602875"/>
            <a:ext cx="7394087" cy="4443367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613351" y="602876"/>
            <a:ext cx="2094149" cy="1118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details, 44 communities were detected.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Communities have been identified and visualized in the graph. 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613351" y="3576343"/>
            <a:ext cx="2094149" cy="96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community is shown in a distinct color, and the nodes within each community are positioned near one another.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3546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8407182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Community Detection: Asynchronous fluid communities algorithm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010835" y="602876"/>
            <a:ext cx="2696665" cy="59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function helps us choose how many communities to find.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055659" y="1388669"/>
            <a:ext cx="2651841" cy="59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example, if we want to find 10 communities, we can specify that number. 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D39DE-D6BE-C4AA-37FA-66B860E0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4" t="8192" r="8520" b="8682"/>
          <a:stretch/>
        </p:blipFill>
        <p:spPr>
          <a:xfrm>
            <a:off x="0" y="530636"/>
            <a:ext cx="6055659" cy="45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20506" y="1665049"/>
            <a:ext cx="762285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20506" y="2770868"/>
            <a:ext cx="5561100" cy="1054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</a:rPr>
              <a:t>Any questions?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B285EC-577C-0059-6B77-8A47EB4BE45E}"/>
              </a:ext>
            </a:extLst>
          </p:cNvPr>
          <p:cNvSpPr/>
          <p:nvPr/>
        </p:nvSpPr>
        <p:spPr>
          <a:xfrm>
            <a:off x="920506" y="833717"/>
            <a:ext cx="2667000" cy="57603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D6E6B800-7FE7-E352-97EE-76C45397680D}"/>
              </a:ext>
            </a:extLst>
          </p:cNvPr>
          <p:cNvSpPr txBox="1">
            <a:spLocks/>
          </p:cNvSpPr>
          <p:nvPr/>
        </p:nvSpPr>
        <p:spPr>
          <a:xfrm>
            <a:off x="1338220" y="891910"/>
            <a:ext cx="1831571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08080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</a:t>
            </a:r>
            <a:endParaRPr lang="en-US" sz="2000" b="1" dirty="0">
              <a:solidFill>
                <a:srgbClr val="080808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6621C272-EDBF-AC77-D449-4990D64C3876}"/>
              </a:ext>
            </a:extLst>
          </p:cNvPr>
          <p:cNvSpPr txBox="1"/>
          <p:nvPr/>
        </p:nvSpPr>
        <p:spPr>
          <a:xfrm>
            <a:off x="3619094" y="887349"/>
            <a:ext cx="5094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https://github.com/DineshThapaX/web-social-media-analytics-twitter-facebook</a:t>
            </a:r>
            <a:endParaRPr lang="en-US" sz="1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1013012"/>
            <a:ext cx="7772400" cy="227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</a:rPr>
              <a:t>Twitter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US Trends Analytics (Covid19)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2C57C-0EBB-959A-F1BC-737C7F66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36" y="309282"/>
            <a:ext cx="755277" cy="7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52A26-42A6-774F-FB60-275339F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277905"/>
            <a:ext cx="7857565" cy="47084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000" b="1" dirty="0">
                <a:solidFill>
                  <a:schemeClr val="bg2"/>
                </a:solidFill>
              </a:rPr>
              <a:t> Data 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61C5A-CE51-7C78-4AE0-1E34BC56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748752"/>
            <a:ext cx="7398728" cy="2886436"/>
          </a:xfrm>
        </p:spPr>
        <p:txBody>
          <a:bodyPr/>
          <a:lstStyle/>
          <a:p>
            <a:r>
              <a:rPr lang="en-US" sz="1500" dirty="0">
                <a:solidFill>
                  <a:schemeClr val="bg2"/>
                </a:solidFill>
              </a:rPr>
              <a:t>Load Data into DataFrame</a:t>
            </a:r>
          </a:p>
          <a:p>
            <a:r>
              <a:rPr lang="en-US" sz="1500" dirty="0">
                <a:solidFill>
                  <a:schemeClr val="bg2"/>
                </a:solidFill>
              </a:rPr>
              <a:t>Select tweets only from US Locations</a:t>
            </a:r>
          </a:p>
          <a:p>
            <a:r>
              <a:rPr lang="en-US" sz="1500" dirty="0">
                <a:solidFill>
                  <a:schemeClr val="bg2"/>
                </a:solidFill>
              </a:rPr>
              <a:t>Filter Hashtag #covid19</a:t>
            </a:r>
          </a:p>
          <a:p>
            <a:r>
              <a:rPr lang="en-US" sz="1500" dirty="0">
                <a:solidFill>
                  <a:schemeClr val="bg2"/>
                </a:solidFill>
              </a:rPr>
              <a:t>Remove row having empty text or hashtags</a:t>
            </a:r>
          </a:p>
          <a:p>
            <a:r>
              <a:rPr lang="en-US" sz="1500" dirty="0">
                <a:solidFill>
                  <a:schemeClr val="bg2"/>
                </a:solidFill>
              </a:rPr>
              <a:t>Remove columns which we do not need for analysis</a:t>
            </a:r>
          </a:p>
          <a:p>
            <a:r>
              <a:rPr lang="en-US" sz="1500" dirty="0">
                <a:solidFill>
                  <a:schemeClr val="bg2"/>
                </a:solidFill>
              </a:rPr>
              <a:t>Identify Data inconsistency (date formats, text encoding etc.)</a:t>
            </a:r>
          </a:p>
          <a:p>
            <a:r>
              <a:rPr lang="en-US" sz="1500" dirty="0">
                <a:solidFill>
                  <a:schemeClr val="bg2"/>
                </a:solidFill>
              </a:rPr>
              <a:t>Handling Typos and Formatting Issues (Converting to lowercase, remove special characters etc.)</a:t>
            </a:r>
          </a:p>
          <a:p>
            <a:r>
              <a:rPr lang="en-US" sz="1500" dirty="0">
                <a:solidFill>
                  <a:schemeClr val="bg2"/>
                </a:solidFill>
              </a:rPr>
              <a:t>Saving final data into new DataFrame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C105-906C-8F57-558C-97E0B1285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478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52A26-42A6-774F-FB60-275339F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277905"/>
            <a:ext cx="7857565" cy="47084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000" b="1" dirty="0">
                <a:solidFill>
                  <a:schemeClr val="bg2"/>
                </a:solidFill>
              </a:rPr>
              <a:t>Key Questions for Analysis: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61C5A-CE51-7C78-4AE0-1E34BC56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748751"/>
            <a:ext cx="7398728" cy="353189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are the most common discussion topics identified from the tweets using the #covid19 hashtag?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1"/>
                </a:solidFill>
              </a:rPr>
              <a:t>What are the most frequent words that appear in the word cloud generated from the tweets analyzed using the LDA algorithm?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percentage of tweets with the #covid19 hashtag are categorized as neutral, positive, and negative based on sentiment analysis?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1"/>
                </a:solidFill>
              </a:rPr>
              <a:t>Which regions or cities in the US show the highest density of discussions related to #covid19 based on geospatial analysis of tweet locations?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is the trend in the frequency of tweets with the #covid19 hashtag over the periods?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bg2"/>
                </a:solidFill>
              </a:rPr>
              <a:t>What are the top 3 devices used by users in the US to post tweets with the #covid19 hashtag?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C105-906C-8F57-558C-97E0B1285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582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735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Topic Modeling – Most common discussion topics in tweets using hashtag #covid19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B9456-FFCD-8CFF-22DA-17BB73BC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0" y="878540"/>
            <a:ext cx="6452876" cy="4155842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C56905E6-8A7C-A1F6-2C4F-CE0FCBA2FA23}"/>
              </a:ext>
            </a:extLst>
          </p:cNvPr>
          <p:cNvSpPr txBox="1"/>
          <p:nvPr/>
        </p:nvSpPr>
        <p:spPr>
          <a:xfrm>
            <a:off x="6130970" y="2221503"/>
            <a:ext cx="2775466" cy="1014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People are talking a lot about COVID-19, masks, pandemics, schools, health, students, and vaccines in their tweets.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210470"/>
            <a:ext cx="7628100" cy="735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Word Cloud – Visualization of Most Common Words based on Topic Modeling (LDA) algorithm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7DB75-2A69-860F-C09C-9FDE9F8B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1" y="1120589"/>
            <a:ext cx="2903999" cy="1573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3C13A-2726-F125-37E1-0D1A857A6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620" y="1083337"/>
            <a:ext cx="2972759" cy="1610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FF3E-3EBD-CD37-7C62-17836033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39" y="1120589"/>
            <a:ext cx="2775466" cy="150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06397-3FA6-6C89-FCD9-27918464C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61" y="2987985"/>
            <a:ext cx="2903999" cy="157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087-9AC9-49A4-C201-130F5DD5E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20" y="2981261"/>
            <a:ext cx="3020216" cy="1636269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75FB9DD5-E33C-9801-A4A1-6968E6E507A9}"/>
              </a:ext>
            </a:extLst>
          </p:cNvPr>
          <p:cNvSpPr txBox="1"/>
          <p:nvPr/>
        </p:nvSpPr>
        <p:spPr>
          <a:xfrm>
            <a:off x="6253809" y="3133662"/>
            <a:ext cx="2775466" cy="889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words used most often in tweets show what people are mainly talking about.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518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79141"/>
            <a:ext cx="7628100" cy="479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Sentiment Analysis – Neutral, Positive and Negative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44C5-3FC9-D28A-3A99-031A7541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7" y="613467"/>
            <a:ext cx="4112133" cy="3195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2CD57-1B74-5381-557B-1F844B3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48" y="689869"/>
            <a:ext cx="3194851" cy="3042275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3284FF8B-5B27-DF45-D66A-612E1881713F}"/>
              </a:ext>
            </a:extLst>
          </p:cNvPr>
          <p:cNvSpPr txBox="1"/>
          <p:nvPr/>
        </p:nvSpPr>
        <p:spPr>
          <a:xfrm>
            <a:off x="138417" y="3939463"/>
            <a:ext cx="8660441" cy="1070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38.7% Positive: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significant portion of tweets show a positive sentiment, suggesting optimism, support, or positive perspectives on COVID-19 topics. </a:t>
            </a:r>
          </a:p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17.7% Negative: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tweets convey a negative sentiment, indicating concerns, frustrations, or criticisms related to COVID-19.</a:t>
            </a:r>
          </a:p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43.6% Neutral: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tweets express a neutral sentiment, meaning they are neither positive nor negative. 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8523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771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Geospatial Analysis – Where Most Discussions are taking place in the US with #covid19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99118-3B1E-A025-8839-58025584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5" r="13764" b="12536"/>
          <a:stretch/>
        </p:blipFill>
        <p:spPr>
          <a:xfrm>
            <a:off x="436500" y="914400"/>
            <a:ext cx="7546571" cy="3514165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59269180-1D44-E9CA-ACCE-C882EA09644B}"/>
              </a:ext>
            </a:extLst>
          </p:cNvPr>
          <p:cNvSpPr txBox="1"/>
          <p:nvPr/>
        </p:nvSpPr>
        <p:spPr>
          <a:xfrm>
            <a:off x="114725" y="4456168"/>
            <a:ext cx="8660441" cy="544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analysis shows where tweets about COVID-19 are coming from and identifies the busiest areas for discussions about the coronavirus across the country.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7093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Trends Over Time: Frequency of Tweets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42CD5-5518-E566-8250-64A6029D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2" y="1247213"/>
            <a:ext cx="5332289" cy="3066729"/>
          </a:xfrm>
          <a:prstGeom prst="rect">
            <a:avLst/>
          </a:prstGeom>
        </p:spPr>
      </p:pic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4682FE98-2D37-483C-2B21-18BBB5A2EFE9}"/>
              </a:ext>
            </a:extLst>
          </p:cNvPr>
          <p:cNvSpPr txBox="1"/>
          <p:nvPr/>
        </p:nvSpPr>
        <p:spPr>
          <a:xfrm>
            <a:off x="221348" y="652586"/>
            <a:ext cx="1417312" cy="57934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Significant spike in tweet activity.</a:t>
            </a:r>
            <a:endParaRPr sz="1000" dirty="0">
              <a:solidFill>
                <a:schemeClr val="accent3">
                  <a:lumMod val="60000"/>
                  <a:lumOff val="4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5A4ADA3-60AA-85A8-C4A5-7A6DFAD27E0C}"/>
              </a:ext>
            </a:extLst>
          </p:cNvPr>
          <p:cNvSpPr txBox="1"/>
          <p:nvPr/>
        </p:nvSpPr>
        <p:spPr>
          <a:xfrm>
            <a:off x="5148343" y="637302"/>
            <a:ext cx="1417312" cy="609911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Another notable peak in tweet volume.</a:t>
            </a: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5E3435B3-1F77-C57D-4980-87032679989B}"/>
              </a:ext>
            </a:extLst>
          </p:cNvPr>
          <p:cNvSpPr txBox="1"/>
          <p:nvPr/>
        </p:nvSpPr>
        <p:spPr>
          <a:xfrm>
            <a:off x="2225848" y="4426642"/>
            <a:ext cx="1417312" cy="5316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Sharp drop in tweet volume.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835E14-6446-98EA-DCA5-0E5FCFAE74F8}"/>
              </a:ext>
            </a:extLst>
          </p:cNvPr>
          <p:cNvCxnSpPr>
            <a:cxnSpLocks/>
          </p:cNvCxnSpPr>
          <p:nvPr/>
        </p:nvCxnSpPr>
        <p:spPr>
          <a:xfrm>
            <a:off x="1247363" y="1231928"/>
            <a:ext cx="0" cy="15423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BE9EF-83F9-A750-1B38-E00326A74717}"/>
              </a:ext>
            </a:extLst>
          </p:cNvPr>
          <p:cNvCxnSpPr>
            <a:cxnSpLocks/>
          </p:cNvCxnSpPr>
          <p:nvPr/>
        </p:nvCxnSpPr>
        <p:spPr>
          <a:xfrm flipH="1">
            <a:off x="3957950" y="1134513"/>
            <a:ext cx="1190393" cy="61317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26CB33-6F55-FF59-6AEA-495E4753A2F9}"/>
              </a:ext>
            </a:extLst>
          </p:cNvPr>
          <p:cNvCxnSpPr>
            <a:cxnSpLocks/>
          </p:cNvCxnSpPr>
          <p:nvPr/>
        </p:nvCxnSpPr>
        <p:spPr>
          <a:xfrm flipV="1">
            <a:off x="2802740" y="3766294"/>
            <a:ext cx="0" cy="6603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F0347CE3-6349-5FFA-F5F8-8402BA9B38F5}"/>
              </a:ext>
            </a:extLst>
          </p:cNvPr>
          <p:cNvSpPr txBox="1"/>
          <p:nvPr/>
        </p:nvSpPr>
        <p:spPr>
          <a:xfrm>
            <a:off x="6480152" y="1550369"/>
            <a:ext cx="2354565" cy="870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line graph shows how often tweets containing the hashtag #covid19 have been posted over time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23318426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779</Words>
  <Application>Microsoft Office PowerPoint</Application>
  <PresentationFormat>On-screen Show (16:9)</PresentationFormat>
  <Paragraphs>89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Raleway</vt:lpstr>
      <vt:lpstr>Arial</vt:lpstr>
      <vt:lpstr>Times New Roman</vt:lpstr>
      <vt:lpstr>Lato</vt:lpstr>
      <vt:lpstr>Antonio template</vt:lpstr>
      <vt:lpstr>WEB SOCIAL MEDIA ANALYTICS &amp; VISUALIZATION</vt:lpstr>
      <vt:lpstr>Twitter US Trends Analytics (Covid19)</vt:lpstr>
      <vt:lpstr> Data Preprocessing</vt:lpstr>
      <vt:lpstr>Key Questions for Analysis:</vt:lpstr>
      <vt:lpstr>Topic Modeling – Most common discussion topics in tweets using hashtag #covid19</vt:lpstr>
      <vt:lpstr>Word Cloud – Visualization of Most Common Words based on Topic Modeling (LDA) algorithm</vt:lpstr>
      <vt:lpstr>Sentiment Analysis – Neutral, Positive and Negative</vt:lpstr>
      <vt:lpstr>Geospatial Analysis – Where Most Discussions are taking place in the US with #covid19</vt:lpstr>
      <vt:lpstr>Trends Over Time: Frequency of Tweets</vt:lpstr>
      <vt:lpstr>Top 3 Devices Used for #covid19 post in the US</vt:lpstr>
      <vt:lpstr>Facebook Graph Network Analysis (Social circles)</vt:lpstr>
      <vt:lpstr>Graph Visualization</vt:lpstr>
      <vt:lpstr>Distribution of shortest path length in G</vt:lpstr>
      <vt:lpstr>Users with the highest degree centrality</vt:lpstr>
      <vt:lpstr>The closeness centralities are distributed</vt:lpstr>
      <vt:lpstr>The closeness centralities are distributed</vt:lpstr>
      <vt:lpstr>Community Detection: Semi-synchronous label propagation method</vt:lpstr>
      <vt:lpstr>Community Detection: Asynchronous fluid communities algorithm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Dinesh Thapa</cp:lastModifiedBy>
  <cp:revision>56</cp:revision>
  <dcterms:modified xsi:type="dcterms:W3CDTF">2024-04-07T13:34:15Z</dcterms:modified>
</cp:coreProperties>
</file>